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6" r:id="rId2"/>
    <p:sldId id="265" r:id="rId3"/>
    <p:sldId id="258" r:id="rId4"/>
    <p:sldId id="268" r:id="rId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40"/>
    <p:restoredTop sz="76648" autoAdjust="0"/>
  </p:normalViewPr>
  <p:slideViewPr>
    <p:cSldViewPr snapToGrid="0" snapToObjects="1">
      <p:cViewPr varScale="1">
        <p:scale>
          <a:sx n="95" d="100"/>
          <a:sy n="95" d="100"/>
        </p:scale>
        <p:origin x="241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4A5FD4-14B1-E54C-A9FE-7DDE80EDBAFE}" type="datetimeFigureOut">
              <a:rPr lang="en-US" smtClean="0"/>
              <a:t>6/25/18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549AA-9A3E-7E42-B754-5BF61E7BC4F9}" type="slidenum">
              <a:rPr lang="en-US" smtClean="0"/>
              <a:t>‹#›</a:t>
            </a:fld>
            <a:endParaRPr lang="en-US"/>
          </a:p>
        </p:txBody>
      </p:sp>
    </p:spTree>
    <p:extLst>
      <p:ext uri="{BB962C8B-B14F-4D97-AF65-F5344CB8AC3E}">
        <p14:creationId xmlns:p14="http://schemas.microsoft.com/office/powerpoint/2010/main" val="22136432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549AA-9A3E-7E42-B754-5BF61E7BC4F9}" type="slidenum">
              <a:rPr lang="en-US" smtClean="0"/>
              <a:t>1</a:t>
            </a:fld>
            <a:endParaRPr lang="en-US"/>
          </a:p>
        </p:txBody>
      </p:sp>
    </p:spTree>
    <p:extLst>
      <p:ext uri="{BB962C8B-B14F-4D97-AF65-F5344CB8AC3E}">
        <p14:creationId xmlns:p14="http://schemas.microsoft.com/office/powerpoint/2010/main" val="897236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Wouldn't it be nice to have a tutorial at CVPR on how to be a good reviewer? Maybe also a good AC? Even a good PAMI TC member (e.g., what to consider when you vote for things). How to be inclusive? How to be a good collaborator? How to give good talks? Just overall -- a tutorial on how to be a good citizen of the CVPR community.</a:t>
            </a:r>
            <a:br>
              <a:rPr lang="en-US" sz="4000" dirty="0"/>
            </a:br>
            <a:br>
              <a:rPr lang="en-US" sz="4000" dirty="0"/>
            </a:br>
            <a:r>
              <a:rPr lang="en-US" sz="4000" dirty="0"/>
              <a:t>The general culture of the community makes a huge difference in how the science we do gets disseminated and as a result, in how the work we do makes impact. What the community values significantly affects many decisions that affect people's careers in significant ways, which in turn, affects the kind of work we as a community continue to do over time. But these things never get "taught" and talked about. This seems problematic, especially as the community grows.</a:t>
            </a:r>
          </a:p>
        </p:txBody>
      </p:sp>
      <p:sp>
        <p:nvSpPr>
          <p:cNvPr id="4" name="Slide Number Placeholder 3"/>
          <p:cNvSpPr>
            <a:spLocks noGrp="1"/>
          </p:cNvSpPr>
          <p:nvPr>
            <p:ph type="sldNum" sz="quarter" idx="10"/>
          </p:nvPr>
        </p:nvSpPr>
        <p:spPr/>
        <p:txBody>
          <a:bodyPr/>
          <a:lstStyle/>
          <a:p>
            <a:fld id="{A68549AA-9A3E-7E42-B754-5BF61E7BC4F9}" type="slidenum">
              <a:rPr lang="en-US" smtClean="0"/>
              <a:t>2</a:t>
            </a:fld>
            <a:endParaRPr lang="en-US"/>
          </a:p>
        </p:txBody>
      </p:sp>
    </p:spTree>
    <p:extLst>
      <p:ext uri="{BB962C8B-B14F-4D97-AF65-F5344CB8AC3E}">
        <p14:creationId xmlns:p14="http://schemas.microsoft.com/office/powerpoint/2010/main" val="405833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hear about how to do good research, how to write good papers, how to give a good talk, how to be good reviewers, how to be good area chairs, proper evaluation, constructive criticism, how to be inclusive, how to better integrate the western and eastern vision communities, diversity, education and outreach, mentorship, leaderships, how to think about research in context, collaboration, reproducibility, open source, time management --&gt; and then at the end of the day we’ll have a panel!</a:t>
            </a:r>
          </a:p>
        </p:txBody>
      </p:sp>
      <p:sp>
        <p:nvSpPr>
          <p:cNvPr id="4" name="Slide Number Placeholder 3"/>
          <p:cNvSpPr>
            <a:spLocks noGrp="1"/>
          </p:cNvSpPr>
          <p:nvPr>
            <p:ph type="sldNum" sz="quarter" idx="10"/>
          </p:nvPr>
        </p:nvSpPr>
        <p:spPr/>
        <p:txBody>
          <a:bodyPr/>
          <a:lstStyle/>
          <a:p>
            <a:fld id="{A68549AA-9A3E-7E42-B754-5BF61E7BC4F9}" type="slidenum">
              <a:rPr lang="en-US" smtClean="0"/>
              <a:t>4</a:t>
            </a:fld>
            <a:endParaRPr lang="en-US"/>
          </a:p>
        </p:txBody>
      </p:sp>
    </p:spTree>
    <p:extLst>
      <p:ext uri="{BB962C8B-B14F-4D97-AF65-F5344CB8AC3E}">
        <p14:creationId xmlns:p14="http://schemas.microsoft.com/office/powerpoint/2010/main" val="23820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A88EBA-155F-BA4A-8D68-C057728E3987}"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957D-3E66-3347-AB0B-10BCCB0761DE}" type="slidenum">
              <a:rPr lang="en-US" smtClean="0"/>
              <a:t>‹#›</a:t>
            </a:fld>
            <a:endParaRPr lang="en-US"/>
          </a:p>
        </p:txBody>
      </p:sp>
    </p:spTree>
    <p:extLst>
      <p:ext uri="{BB962C8B-B14F-4D97-AF65-F5344CB8AC3E}">
        <p14:creationId xmlns:p14="http://schemas.microsoft.com/office/powerpoint/2010/main" val="176487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A88EBA-155F-BA4A-8D68-C057728E3987}"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957D-3E66-3347-AB0B-10BCCB0761DE}" type="slidenum">
              <a:rPr lang="en-US" smtClean="0"/>
              <a:t>‹#›</a:t>
            </a:fld>
            <a:endParaRPr lang="en-US"/>
          </a:p>
        </p:txBody>
      </p:sp>
    </p:spTree>
    <p:extLst>
      <p:ext uri="{BB962C8B-B14F-4D97-AF65-F5344CB8AC3E}">
        <p14:creationId xmlns:p14="http://schemas.microsoft.com/office/powerpoint/2010/main" val="312571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A88EBA-155F-BA4A-8D68-C057728E3987}"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957D-3E66-3347-AB0B-10BCCB0761DE}" type="slidenum">
              <a:rPr lang="en-US" smtClean="0"/>
              <a:t>‹#›</a:t>
            </a:fld>
            <a:endParaRPr lang="en-US"/>
          </a:p>
        </p:txBody>
      </p:sp>
    </p:spTree>
    <p:extLst>
      <p:ext uri="{BB962C8B-B14F-4D97-AF65-F5344CB8AC3E}">
        <p14:creationId xmlns:p14="http://schemas.microsoft.com/office/powerpoint/2010/main" val="2626419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A88EBA-155F-BA4A-8D68-C057728E3987}"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957D-3E66-3347-AB0B-10BCCB0761DE}" type="slidenum">
              <a:rPr lang="en-US" smtClean="0"/>
              <a:t>‹#›</a:t>
            </a:fld>
            <a:endParaRPr lang="en-US"/>
          </a:p>
        </p:txBody>
      </p:sp>
    </p:spTree>
    <p:extLst>
      <p:ext uri="{BB962C8B-B14F-4D97-AF65-F5344CB8AC3E}">
        <p14:creationId xmlns:p14="http://schemas.microsoft.com/office/powerpoint/2010/main" val="1458010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A88EBA-155F-BA4A-8D68-C057728E3987}" type="datetimeFigureOut">
              <a:rPr lang="en-US" smtClean="0"/>
              <a:t>6/25/18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FA957D-3E66-3347-AB0B-10BCCB0761DE}" type="slidenum">
              <a:rPr lang="en-US" smtClean="0"/>
              <a:t>‹#›</a:t>
            </a:fld>
            <a:endParaRPr lang="en-US"/>
          </a:p>
        </p:txBody>
      </p:sp>
    </p:spTree>
    <p:extLst>
      <p:ext uri="{BB962C8B-B14F-4D97-AF65-F5344CB8AC3E}">
        <p14:creationId xmlns:p14="http://schemas.microsoft.com/office/powerpoint/2010/main" val="1658625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A88EBA-155F-BA4A-8D68-C057728E3987}"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FA957D-3E66-3347-AB0B-10BCCB0761DE}" type="slidenum">
              <a:rPr lang="en-US" smtClean="0"/>
              <a:t>‹#›</a:t>
            </a:fld>
            <a:endParaRPr lang="en-US"/>
          </a:p>
        </p:txBody>
      </p:sp>
    </p:spTree>
    <p:extLst>
      <p:ext uri="{BB962C8B-B14F-4D97-AF65-F5344CB8AC3E}">
        <p14:creationId xmlns:p14="http://schemas.microsoft.com/office/powerpoint/2010/main" val="355727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A88EBA-155F-BA4A-8D68-C057728E3987}" type="datetimeFigureOut">
              <a:rPr lang="en-US" smtClean="0"/>
              <a:t>6/25/18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FA957D-3E66-3347-AB0B-10BCCB0761DE}" type="slidenum">
              <a:rPr lang="en-US" smtClean="0"/>
              <a:t>‹#›</a:t>
            </a:fld>
            <a:endParaRPr lang="en-US"/>
          </a:p>
        </p:txBody>
      </p:sp>
    </p:spTree>
    <p:extLst>
      <p:ext uri="{BB962C8B-B14F-4D97-AF65-F5344CB8AC3E}">
        <p14:creationId xmlns:p14="http://schemas.microsoft.com/office/powerpoint/2010/main" val="1280865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A88EBA-155F-BA4A-8D68-C057728E3987}" type="datetimeFigureOut">
              <a:rPr lang="en-US" smtClean="0"/>
              <a:t>6/25/18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FA957D-3E66-3347-AB0B-10BCCB0761DE}" type="slidenum">
              <a:rPr lang="en-US" smtClean="0"/>
              <a:t>‹#›</a:t>
            </a:fld>
            <a:endParaRPr lang="en-US"/>
          </a:p>
        </p:txBody>
      </p:sp>
    </p:spTree>
    <p:extLst>
      <p:ext uri="{BB962C8B-B14F-4D97-AF65-F5344CB8AC3E}">
        <p14:creationId xmlns:p14="http://schemas.microsoft.com/office/powerpoint/2010/main" val="1615789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A88EBA-155F-BA4A-8D68-C057728E3987}" type="datetimeFigureOut">
              <a:rPr lang="en-US" smtClean="0"/>
              <a:t>6/25/18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FA957D-3E66-3347-AB0B-10BCCB0761DE}" type="slidenum">
              <a:rPr lang="en-US" smtClean="0"/>
              <a:t>‹#›</a:t>
            </a:fld>
            <a:endParaRPr lang="en-US"/>
          </a:p>
        </p:txBody>
      </p:sp>
    </p:spTree>
    <p:extLst>
      <p:ext uri="{BB962C8B-B14F-4D97-AF65-F5344CB8AC3E}">
        <p14:creationId xmlns:p14="http://schemas.microsoft.com/office/powerpoint/2010/main" val="1445245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A88EBA-155F-BA4A-8D68-C057728E3987}"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FA957D-3E66-3347-AB0B-10BCCB0761DE}" type="slidenum">
              <a:rPr lang="en-US" smtClean="0"/>
              <a:t>‹#›</a:t>
            </a:fld>
            <a:endParaRPr lang="en-US"/>
          </a:p>
        </p:txBody>
      </p:sp>
    </p:spTree>
    <p:extLst>
      <p:ext uri="{BB962C8B-B14F-4D97-AF65-F5344CB8AC3E}">
        <p14:creationId xmlns:p14="http://schemas.microsoft.com/office/powerpoint/2010/main" val="372505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A88EBA-155F-BA4A-8D68-C057728E3987}" type="datetimeFigureOut">
              <a:rPr lang="en-US" smtClean="0"/>
              <a:t>6/25/18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FA957D-3E66-3347-AB0B-10BCCB0761DE}" type="slidenum">
              <a:rPr lang="en-US" smtClean="0"/>
              <a:t>‹#›</a:t>
            </a:fld>
            <a:endParaRPr lang="en-US"/>
          </a:p>
        </p:txBody>
      </p:sp>
    </p:spTree>
    <p:extLst>
      <p:ext uri="{BB962C8B-B14F-4D97-AF65-F5344CB8AC3E}">
        <p14:creationId xmlns:p14="http://schemas.microsoft.com/office/powerpoint/2010/main" val="703252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A88EBA-155F-BA4A-8D68-C057728E3987}" type="datetimeFigureOut">
              <a:rPr lang="en-US" smtClean="0"/>
              <a:t>6/25/18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A957D-3E66-3347-AB0B-10BCCB0761DE}" type="slidenum">
              <a:rPr lang="en-US" smtClean="0"/>
              <a:t>‹#›</a:t>
            </a:fld>
            <a:endParaRPr lang="en-US"/>
          </a:p>
        </p:txBody>
      </p:sp>
    </p:spTree>
    <p:extLst>
      <p:ext uri="{BB962C8B-B14F-4D97-AF65-F5344CB8AC3E}">
        <p14:creationId xmlns:p14="http://schemas.microsoft.com/office/powerpoint/2010/main" val="1804922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058951"/>
            <a:ext cx="9144000" cy="1470025"/>
          </a:xfrm>
        </p:spPr>
        <p:txBody>
          <a:bodyPr>
            <a:normAutofit/>
          </a:bodyPr>
          <a:lstStyle/>
          <a:p>
            <a:r>
              <a:rPr lang="en-US" dirty="0">
                <a:latin typeface="Roboto Light" panose="02000000000000000000" pitchFamily="2" charset="0"/>
                <a:ea typeface="Roboto Light" panose="02000000000000000000" pitchFamily="2" charset="0"/>
                <a:cs typeface="Roboto Light" panose="02000000000000000000" pitchFamily="2" charset="0"/>
              </a:rPr>
              <a:t>How to be a good citizen of the CVPR community</a:t>
            </a:r>
          </a:p>
        </p:txBody>
      </p:sp>
      <p:pic>
        <p:nvPicPr>
          <p:cNvPr id="3" name="Picture 2" descr="https://www.cc.gatech.edu/~parikh/citizenofcvpr/static/img/citizen/citizenofcvpr.png">
            <a:extLst>
              <a:ext uri="{FF2B5EF4-FFF2-40B4-BE49-F238E27FC236}">
                <a16:creationId xmlns:a16="http://schemas.microsoft.com/office/drawing/2014/main" id="{EB99C845-6054-DF4A-9463-3530B2123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022639"/>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0E70E5B-B1CA-FD44-B8B6-0B32A71FC023}"/>
              </a:ext>
            </a:extLst>
          </p:cNvPr>
          <p:cNvSpPr txBox="1">
            <a:spLocks/>
          </p:cNvSpPr>
          <p:nvPr/>
        </p:nvSpPr>
        <p:spPr>
          <a:xfrm>
            <a:off x="0" y="4582850"/>
            <a:ext cx="91440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dirty="0">
                <a:latin typeface="Roboto Light" panose="02000000000000000000" pitchFamily="2" charset="0"/>
                <a:ea typeface="Roboto Light" panose="02000000000000000000" pitchFamily="2" charset="0"/>
                <a:cs typeface="Roboto Light" panose="02000000000000000000" pitchFamily="2" charset="0"/>
              </a:rPr>
              <a:t>June 22</a:t>
            </a:r>
            <a:r>
              <a:rPr lang="en-US" sz="2600" baseline="30000" dirty="0">
                <a:latin typeface="Roboto Light" panose="02000000000000000000" pitchFamily="2" charset="0"/>
                <a:ea typeface="Roboto Light" panose="02000000000000000000" pitchFamily="2" charset="0"/>
                <a:cs typeface="Roboto Light" panose="02000000000000000000" pitchFamily="2" charset="0"/>
              </a:rPr>
              <a:t>nd</a:t>
            </a:r>
            <a:r>
              <a:rPr lang="en-US" sz="2600" dirty="0">
                <a:latin typeface="Roboto Light" panose="02000000000000000000" pitchFamily="2" charset="0"/>
                <a:ea typeface="Roboto Light" panose="02000000000000000000" pitchFamily="2" charset="0"/>
                <a:cs typeface="Roboto Light" panose="02000000000000000000" pitchFamily="2" charset="0"/>
              </a:rPr>
              <a:t>, 2018</a:t>
            </a:r>
          </a:p>
          <a:p>
            <a:r>
              <a:rPr lang="en-US" sz="2600" dirty="0">
                <a:latin typeface="Roboto Light" panose="02000000000000000000" pitchFamily="2" charset="0"/>
                <a:ea typeface="Roboto Light" panose="02000000000000000000" pitchFamily="2" charset="0"/>
                <a:cs typeface="Roboto Light" panose="02000000000000000000" pitchFamily="2" charset="0"/>
              </a:rPr>
              <a:t>CVPR 2018</a:t>
            </a:r>
          </a:p>
        </p:txBody>
      </p:sp>
    </p:spTree>
    <p:extLst>
      <p:ext uri="{BB962C8B-B14F-4D97-AF65-F5344CB8AC3E}">
        <p14:creationId xmlns:p14="http://schemas.microsoft.com/office/powerpoint/2010/main" val="652349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84B69-B19B-5342-8F1B-07864B2D5596}"/>
              </a:ext>
            </a:extLst>
          </p:cNvPr>
          <p:cNvSpPr>
            <a:spLocks noGrp="1"/>
          </p:cNvSpPr>
          <p:nvPr>
            <p:ph type="title"/>
          </p:nvPr>
        </p:nvSpPr>
        <p:spPr/>
        <p:txBody>
          <a:bodyPr/>
          <a:lstStyle/>
          <a:p>
            <a:r>
              <a:rPr lang="en-US" dirty="0">
                <a:latin typeface="Roboto Light" panose="02000000000000000000" pitchFamily="2" charset="0"/>
                <a:ea typeface="Roboto Light" panose="02000000000000000000" pitchFamily="2" charset="0"/>
                <a:cs typeface="Roboto Light" panose="02000000000000000000" pitchFamily="2" charset="0"/>
              </a:rPr>
              <a:t>Why?</a:t>
            </a:r>
          </a:p>
        </p:txBody>
      </p:sp>
      <p:sp>
        <p:nvSpPr>
          <p:cNvPr id="3" name="Content Placeholder 2">
            <a:extLst>
              <a:ext uri="{FF2B5EF4-FFF2-40B4-BE49-F238E27FC236}">
                <a16:creationId xmlns:a16="http://schemas.microsoft.com/office/drawing/2014/main" id="{60A40E72-50BF-8849-963B-6ABACF0042C7}"/>
              </a:ext>
            </a:extLst>
          </p:cNvPr>
          <p:cNvSpPr>
            <a:spLocks noGrp="1"/>
          </p:cNvSpPr>
          <p:nvPr>
            <p:ph idx="1"/>
          </p:nvPr>
        </p:nvSpPr>
        <p:spPr/>
        <p:txBody>
          <a:bodyPr/>
          <a:lstStyle/>
          <a:p>
            <a:r>
              <a:rPr lang="en-US" dirty="0">
                <a:latin typeface="Roboto Light" panose="02000000000000000000" pitchFamily="2" charset="0"/>
                <a:ea typeface="Roboto Light" panose="02000000000000000000" pitchFamily="2" charset="0"/>
                <a:cs typeface="Roboto Light" panose="02000000000000000000" pitchFamily="2" charset="0"/>
              </a:rPr>
              <a:t>Non-technical factors are also important</a:t>
            </a:r>
          </a:p>
          <a:p>
            <a:endParaRPr lang="en-US" dirty="0">
              <a:latin typeface="Roboto Light" panose="02000000000000000000" pitchFamily="2" charset="0"/>
              <a:ea typeface="Roboto Light" panose="02000000000000000000" pitchFamily="2" charset="0"/>
              <a:cs typeface="Roboto Light" panose="02000000000000000000" pitchFamily="2" charset="0"/>
            </a:endParaRPr>
          </a:p>
          <a:p>
            <a:r>
              <a:rPr lang="en-US" dirty="0">
                <a:latin typeface="Roboto Light" panose="02000000000000000000" pitchFamily="2" charset="0"/>
                <a:ea typeface="Roboto Light" panose="02000000000000000000" pitchFamily="2" charset="0"/>
                <a:cs typeface="Roboto Light" panose="02000000000000000000" pitchFamily="2" charset="0"/>
              </a:rPr>
              <a:t>New members of the community</a:t>
            </a:r>
          </a:p>
          <a:p>
            <a:endParaRPr lang="en-US" dirty="0">
              <a:latin typeface="Roboto Light" panose="02000000000000000000" pitchFamily="2" charset="0"/>
              <a:ea typeface="Roboto Light" panose="02000000000000000000" pitchFamily="2" charset="0"/>
              <a:cs typeface="Roboto Light" panose="02000000000000000000" pitchFamily="2" charset="0"/>
            </a:endParaRPr>
          </a:p>
          <a:p>
            <a:r>
              <a:rPr lang="en-US" dirty="0">
                <a:latin typeface="Roboto Light" panose="02000000000000000000" pitchFamily="2" charset="0"/>
                <a:ea typeface="Roboto Light" panose="02000000000000000000" pitchFamily="2" charset="0"/>
                <a:cs typeface="Roboto Light" panose="02000000000000000000" pitchFamily="2" charset="0"/>
              </a:rPr>
              <a:t>Reference material</a:t>
            </a:r>
          </a:p>
          <a:p>
            <a:endParaRPr lang="en-US" dirty="0">
              <a:latin typeface="Roboto Light" panose="02000000000000000000" pitchFamily="2" charset="0"/>
              <a:ea typeface="Roboto Light" panose="02000000000000000000" pitchFamily="2" charset="0"/>
              <a:cs typeface="Roboto Light" panose="02000000000000000000" pitchFamily="2" charset="0"/>
            </a:endParaRPr>
          </a:p>
          <a:p>
            <a:r>
              <a:rPr lang="en-US" sz="2000" dirty="0">
                <a:latin typeface="Roboto Light" panose="02000000000000000000" pitchFamily="2" charset="0"/>
                <a:ea typeface="Roboto Light" panose="02000000000000000000" pitchFamily="2" charset="0"/>
                <a:cs typeface="Roboto Light" panose="02000000000000000000" pitchFamily="2" charset="0"/>
              </a:rPr>
              <a:t>(Our students kept asking for it </a:t>
            </a:r>
            <a:r>
              <a:rPr lang="en-US" sz="2000" dirty="0">
                <a:latin typeface="Roboto Light" panose="02000000000000000000" pitchFamily="2" charset="0"/>
                <a:ea typeface="Roboto Light" panose="02000000000000000000" pitchFamily="2" charset="0"/>
                <a:cs typeface="Roboto Light" panose="02000000000000000000" pitchFamily="2" charset="0"/>
                <a:sym typeface="Wingdings" pitchFamily="2" charset="2"/>
              </a:rPr>
              <a:t>)</a:t>
            </a:r>
            <a:endParaRPr lang="en-US" sz="2000" dirty="0">
              <a:latin typeface="Roboto Light" panose="02000000000000000000" pitchFamily="2"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371640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C35E-BEEB-444B-A64B-340D4B3ED85B}"/>
              </a:ext>
            </a:extLst>
          </p:cNvPr>
          <p:cNvSpPr>
            <a:spLocks noGrp="1"/>
          </p:cNvSpPr>
          <p:nvPr>
            <p:ph type="title"/>
          </p:nvPr>
        </p:nvSpPr>
        <p:spPr/>
        <p:txBody>
          <a:bodyPr/>
          <a:lstStyle/>
          <a:p>
            <a:r>
              <a:rPr lang="en-US" dirty="0">
                <a:latin typeface="Roboto Light" panose="02000000000000000000" pitchFamily="2" charset="0"/>
                <a:ea typeface="Roboto Light" panose="02000000000000000000" pitchFamily="2" charset="0"/>
                <a:cs typeface="Roboto Light" panose="02000000000000000000" pitchFamily="2" charset="0"/>
              </a:rPr>
              <a:t>Panel of speakers</a:t>
            </a:r>
          </a:p>
        </p:txBody>
      </p:sp>
      <p:pic>
        <p:nvPicPr>
          <p:cNvPr id="6" name="Picture 5">
            <a:extLst>
              <a:ext uri="{FF2B5EF4-FFF2-40B4-BE49-F238E27FC236}">
                <a16:creationId xmlns:a16="http://schemas.microsoft.com/office/drawing/2014/main" id="{C6F24170-6AA3-0340-9E44-C42D714BA7B6}"/>
              </a:ext>
            </a:extLst>
          </p:cNvPr>
          <p:cNvPicPr>
            <a:picLocks noChangeAspect="1"/>
          </p:cNvPicPr>
          <p:nvPr/>
        </p:nvPicPr>
        <p:blipFill>
          <a:blip r:embed="rId2"/>
          <a:stretch>
            <a:fillRect/>
          </a:stretch>
        </p:blipFill>
        <p:spPr>
          <a:xfrm>
            <a:off x="0" y="1208728"/>
            <a:ext cx="9144000" cy="5328050"/>
          </a:xfrm>
          <a:prstGeom prst="rect">
            <a:avLst/>
          </a:prstGeom>
        </p:spPr>
      </p:pic>
    </p:spTree>
    <p:extLst>
      <p:ext uri="{BB962C8B-B14F-4D97-AF65-F5344CB8AC3E}">
        <p14:creationId xmlns:p14="http://schemas.microsoft.com/office/powerpoint/2010/main" val="4019341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D55090-48BD-D942-9E0D-A387F26DD84B}"/>
              </a:ext>
            </a:extLst>
          </p:cNvPr>
          <p:cNvPicPr>
            <a:picLocks noChangeAspect="1"/>
          </p:cNvPicPr>
          <p:nvPr/>
        </p:nvPicPr>
        <p:blipFill>
          <a:blip r:embed="rId3"/>
          <a:stretch>
            <a:fillRect/>
          </a:stretch>
        </p:blipFill>
        <p:spPr>
          <a:xfrm>
            <a:off x="1221675" y="0"/>
            <a:ext cx="6700650" cy="6858000"/>
          </a:xfrm>
          <a:prstGeom prst="rect">
            <a:avLst/>
          </a:prstGeom>
        </p:spPr>
      </p:pic>
    </p:spTree>
    <p:extLst>
      <p:ext uri="{BB962C8B-B14F-4D97-AF65-F5344CB8AC3E}">
        <p14:creationId xmlns:p14="http://schemas.microsoft.com/office/powerpoint/2010/main" val="147139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4863</TotalTime>
  <Words>223</Words>
  <Application>Microsoft Macintosh PowerPoint</Application>
  <PresentationFormat>On-screen Show (4:3)</PresentationFormat>
  <Paragraphs>17</Paragraphs>
  <Slides>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Roboto Light</vt:lpstr>
      <vt:lpstr>Wingdings</vt:lpstr>
      <vt:lpstr>Office Theme</vt:lpstr>
      <vt:lpstr>How to be a good citizen of the CVPR community</vt:lpstr>
      <vt:lpstr>Why?</vt:lpstr>
      <vt:lpstr>Panel of speakers</vt:lpstr>
      <vt:lpstr>PowerPoint Presentation</vt:lpstr>
    </vt:vector>
  </TitlesOfParts>
  <Company>Virginia Tech</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Closing Remarks</dc:title>
  <dc:creator>Devi Parikh</dc:creator>
  <cp:lastModifiedBy>Devi Parikh</cp:lastModifiedBy>
  <cp:revision>52</cp:revision>
  <cp:lastPrinted>2018-06-26T06:27:19Z</cp:lastPrinted>
  <dcterms:created xsi:type="dcterms:W3CDTF">2016-06-22T20:08:22Z</dcterms:created>
  <dcterms:modified xsi:type="dcterms:W3CDTF">2018-06-26T06:27:22Z</dcterms:modified>
</cp:coreProperties>
</file>